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01 / 15</a:t>
            </a:r>
          </a:p>
        </p:txBody>
      </p:sp>
      <p:sp>
        <p:nvSpPr>
          <p:cNvPr id="9" name="TextBox 8"/>
          <p:cNvSpPr txBox="1"/>
          <p:nvPr/>
        </p:nvSpPr>
        <p:spPr>
          <a:xfrm>
            <a:off x="777240" y="731520"/>
            <a:ext cx="7315200" cy="365760"/>
          </a:xfrm>
          <a:prstGeom prst="rect">
            <a:avLst/>
          </a:prstGeom>
          <a:noFill/>
        </p:spPr>
        <p:txBody>
          <a:bodyPr wrap="square" lIns="36576" rIns="36576" tIns="18288" bIns="18288" anchor="ctr">
            <a:spAutoFit/>
          </a:bodyPr>
          <a:lstStyle/>
          <a:p>
            <a:pPr algn="l">
              <a:defRPr sz="1700" b="1">
                <a:solidFill>
                  <a:srgbClr val="FFC05C"/>
                </a:solidFill>
                <a:latin typeface="Aptos Display"/>
              </a:defRPr>
            </a:pPr>
            <a:r>
              <a:t>TIN HỌC 12  •  BÀI 4</a:t>
            </a:r>
          </a:p>
        </p:txBody>
      </p:sp>
      <p:sp>
        <p:nvSpPr>
          <p:cNvPr id="10" name="TextBox 9"/>
          <p:cNvSpPr txBox="1"/>
          <p:nvPr/>
        </p:nvSpPr>
        <p:spPr>
          <a:xfrm>
            <a:off x="777240" y="1371600"/>
            <a:ext cx="10424160" cy="731520"/>
          </a:xfrm>
          <a:prstGeom prst="rect">
            <a:avLst/>
          </a:prstGeom>
          <a:noFill/>
        </p:spPr>
        <p:txBody>
          <a:bodyPr wrap="square" lIns="36576" rIns="36576" tIns="18288" bIns="18288" anchor="ctr">
            <a:spAutoFit/>
          </a:bodyPr>
          <a:lstStyle/>
          <a:p>
            <a:pPr algn="l">
              <a:defRPr sz="3800" b="1">
                <a:solidFill>
                  <a:srgbClr val="F6F9FF"/>
                </a:solidFill>
                <a:latin typeface="Aptos Display"/>
              </a:defRPr>
            </a:pPr>
            <a:r>
              <a:t>GIAO THỨC MẠNG</a:t>
            </a:r>
          </a:p>
        </p:txBody>
      </p:sp>
      <p:sp>
        <p:nvSpPr>
          <p:cNvPr id="11" name="TextBox 10"/>
          <p:cNvSpPr txBox="1"/>
          <p:nvPr/>
        </p:nvSpPr>
        <p:spPr>
          <a:xfrm>
            <a:off x="804672" y="2148840"/>
            <a:ext cx="10241280" cy="640080"/>
          </a:xfrm>
          <a:prstGeom prst="rect">
            <a:avLst/>
          </a:prstGeom>
          <a:noFill/>
        </p:spPr>
        <p:txBody>
          <a:bodyPr wrap="square" lIns="36576" rIns="36576" tIns="18288" bIns="18288" anchor="ctr">
            <a:spAutoFit/>
          </a:bodyPr>
          <a:lstStyle/>
          <a:p>
            <a:pPr algn="l">
              <a:defRPr sz="3000" b="1">
                <a:solidFill>
                  <a:srgbClr val="36D7E8"/>
                </a:solidFill>
                <a:latin typeface="Aptos Display"/>
              </a:defRPr>
            </a:pPr>
            <a:r>
              <a:t>NGÔN NGỮ CỦA INTERNET</a:t>
            </a:r>
          </a:p>
        </p:txBody>
      </p:sp>
      <p:sp>
        <p:nvSpPr>
          <p:cNvPr id="12" name="TextBox 11"/>
          <p:cNvSpPr txBox="1"/>
          <p:nvPr/>
        </p:nvSpPr>
        <p:spPr>
          <a:xfrm>
            <a:off x="822960" y="3154680"/>
            <a:ext cx="10241280" cy="640080"/>
          </a:xfrm>
          <a:prstGeom prst="rect">
            <a:avLst/>
          </a:prstGeom>
          <a:noFill/>
        </p:spPr>
        <p:txBody>
          <a:bodyPr wrap="square" lIns="36576" rIns="36576" tIns="18288" bIns="18288" anchor="ctr">
            <a:spAutoFit/>
          </a:bodyPr>
          <a:lstStyle/>
          <a:p>
            <a:pPr algn="l">
              <a:defRPr sz="2700" b="1">
                <a:solidFill>
                  <a:srgbClr val="F6F9FF"/>
                </a:solidFill>
                <a:latin typeface="Aptos Display"/>
              </a:defRPr>
            </a:pPr>
            <a:r>
              <a:t>NETWORK PROTOCOLS</a:t>
            </a:r>
          </a:p>
        </p:txBody>
      </p:sp>
      <p:sp>
        <p:nvSpPr>
          <p:cNvPr id="13" name="TextBox 12"/>
          <p:cNvSpPr txBox="1"/>
          <p:nvPr/>
        </p:nvSpPr>
        <p:spPr>
          <a:xfrm>
            <a:off x="841248" y="3767328"/>
            <a:ext cx="10241280" cy="640080"/>
          </a:xfrm>
          <a:prstGeom prst="rect">
            <a:avLst/>
          </a:prstGeom>
          <a:noFill/>
        </p:spPr>
        <p:txBody>
          <a:bodyPr wrap="square" lIns="36576" rIns="36576" tIns="18288" bIns="18288" anchor="ctr">
            <a:spAutoFit/>
          </a:bodyPr>
          <a:lstStyle/>
          <a:p>
            <a:pPr algn="l">
              <a:defRPr sz="2300" b="1">
                <a:solidFill>
                  <a:srgbClr val="B9C7DC"/>
                </a:solidFill>
                <a:latin typeface="Aptos Display"/>
              </a:defRPr>
            </a:pPr>
            <a:r>
              <a:t>THE LANGUAGE OF THE INTERNET</a:t>
            </a:r>
          </a:p>
        </p:txBody>
      </p:sp>
      <p:sp>
        <p:nvSpPr>
          <p:cNvPr id="14" name="Oval 13"/>
          <p:cNvSpPr/>
          <p:nvPr/>
        </p:nvSpPr>
        <p:spPr>
          <a:xfrm>
            <a:off x="8686800" y="4206240"/>
            <a:ext cx="320040" cy="320040"/>
          </a:xfrm>
          <a:prstGeom prst="ellipse">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9784080" y="3566160"/>
            <a:ext cx="320040" cy="320040"/>
          </a:xfrm>
          <a:prstGeom prst="ellipse">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10561320" y="4389120"/>
            <a:ext cx="320040" cy="320040"/>
          </a:xfrm>
          <a:prstGeom prst="ellipse">
            <a:avLst/>
          </a:prstGeom>
          <a:solidFill>
            <a:srgbClr val="57DA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9646920" y="4983480"/>
            <a:ext cx="320040" cy="320040"/>
          </a:xfrm>
          <a:prstGeom prst="ellipse">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303520"/>
            <a:ext cx="7315200" cy="411480"/>
          </a:xfrm>
          <a:prstGeom prst="rect">
            <a:avLst/>
          </a:prstGeom>
          <a:noFill/>
        </p:spPr>
        <p:txBody>
          <a:bodyPr wrap="square" lIns="36576" rIns="36576" tIns="18288" bIns="18288" anchor="ctr">
            <a:spAutoFit/>
          </a:bodyPr>
          <a:lstStyle/>
          <a:p>
            <a:pPr algn="l">
              <a:defRPr sz="1500" b="1">
                <a:solidFill>
                  <a:srgbClr val="B9C7DC"/>
                </a:solidFill>
                <a:latin typeface="Aptos Display"/>
              </a:defRPr>
            </a:pPr>
            <a:r>
              <a:t>PQS STUDY WITH LOVE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02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THÀNH VIÊN NHÓM</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TEAM MEMBERS</a:t>
            </a:r>
          </a:p>
        </p:txBody>
      </p:sp>
      <p:sp>
        <p:nvSpPr>
          <p:cNvPr id="11" name="Rounded Rectangle 10"/>
          <p:cNvSpPr/>
          <p:nvPr/>
        </p:nvSpPr>
        <p:spPr>
          <a:xfrm>
            <a:off x="731520" y="1417320"/>
            <a:ext cx="10744200" cy="10972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8595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950976"/>
          </a:xfrm>
          <a:prstGeom prst="rect">
            <a:avLst/>
          </a:prstGeom>
          <a:noFill/>
        </p:spPr>
        <p:txBody>
          <a:bodyPr wrap="square" lIns="36576" rIns="36576" tIns="18288" bIns="18288" anchor="ctr">
            <a:spAutoFit/>
          </a:bodyPr>
          <a:lstStyle/>
          <a:p>
            <a:pPr algn="l">
              <a:defRPr sz="2300" b="1">
                <a:solidFill>
                  <a:srgbClr val="F6F9FF"/>
                </a:solidFill>
                <a:latin typeface="Aptos Display"/>
              </a:defRPr>
            </a:pPr>
            <a:r>
              <a:t>TRƯỞNG NHÓM  •  PHONG KHOA</a:t>
            </a:r>
          </a:p>
        </p:txBody>
      </p:sp>
      <p:sp>
        <p:nvSpPr>
          <p:cNvPr id="14" name="Rounded Rectangle 13"/>
          <p:cNvSpPr/>
          <p:nvPr/>
        </p:nvSpPr>
        <p:spPr>
          <a:xfrm>
            <a:off x="731520" y="2697480"/>
            <a:ext cx="10744200" cy="10972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2816352"/>
            <a:ext cx="64008" cy="8595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2770632"/>
            <a:ext cx="10332720" cy="950976"/>
          </a:xfrm>
          <a:prstGeom prst="rect">
            <a:avLst/>
          </a:prstGeom>
          <a:noFill/>
        </p:spPr>
        <p:txBody>
          <a:bodyPr wrap="square" lIns="36576" rIns="36576" tIns="18288" bIns="18288" anchor="ctr">
            <a:spAutoFit/>
          </a:bodyPr>
          <a:lstStyle/>
          <a:p>
            <a:pPr algn="l">
              <a:defRPr sz="2200" b="1">
                <a:solidFill>
                  <a:srgbClr val="F6F9FF"/>
                </a:solidFill>
                <a:latin typeface="Aptos Display"/>
              </a:defRPr>
            </a:pPr>
            <a:r>
              <a:t>THÀNH VIÊN  •  BẢO NGUYÊN</a:t>
            </a:r>
          </a:p>
        </p:txBody>
      </p:sp>
      <p:sp>
        <p:nvSpPr>
          <p:cNvPr id="17" name="Rounded Rectangle 16"/>
          <p:cNvSpPr/>
          <p:nvPr/>
        </p:nvSpPr>
        <p:spPr>
          <a:xfrm>
            <a:off x="731520" y="3977639"/>
            <a:ext cx="10744200" cy="10972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31520" y="4096511"/>
            <a:ext cx="64008" cy="859536"/>
          </a:xfrm>
          <a:prstGeom prst="rect">
            <a:avLst/>
          </a:prstGeom>
          <a:solidFill>
            <a:srgbClr val="57DA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60120" y="4050791"/>
            <a:ext cx="10332720" cy="950976"/>
          </a:xfrm>
          <a:prstGeom prst="rect">
            <a:avLst/>
          </a:prstGeom>
          <a:noFill/>
        </p:spPr>
        <p:txBody>
          <a:bodyPr wrap="square" lIns="36576" rIns="36576" tIns="18288" bIns="18288" anchor="ctr">
            <a:spAutoFit/>
          </a:bodyPr>
          <a:lstStyle/>
          <a:p>
            <a:pPr algn="l">
              <a:defRPr sz="2200" b="1">
                <a:solidFill>
                  <a:srgbClr val="F6F9FF"/>
                </a:solidFill>
                <a:latin typeface="Aptos Display"/>
              </a:defRPr>
            </a:pPr>
            <a:r>
              <a:t>THÀNH VIÊN  •  ANH TÀI  •  NGUYỄN HOÀNG</a:t>
            </a:r>
          </a:p>
        </p:txBody>
      </p:sp>
      <p:sp>
        <p:nvSpPr>
          <p:cNvPr id="20" name="TextBox 19"/>
          <p:cNvSpPr txBox="1"/>
          <p:nvPr/>
        </p:nvSpPr>
        <p:spPr>
          <a:xfrm>
            <a:off x="1005840" y="5349240"/>
            <a:ext cx="10058400" cy="320040"/>
          </a:xfrm>
          <a:prstGeom prst="rect">
            <a:avLst/>
          </a:prstGeom>
          <a:noFill/>
        </p:spPr>
        <p:txBody>
          <a:bodyPr wrap="square" lIns="36576" rIns="36576" tIns="18288" bIns="18288" anchor="ctr">
            <a:spAutoFit/>
          </a:bodyPr>
          <a:lstStyle/>
          <a:p>
            <a:pPr algn="l">
              <a:defRPr sz="1700" b="1">
                <a:solidFill>
                  <a:srgbClr val="36D7E8"/>
                </a:solidFill>
                <a:latin typeface="Aptos Display"/>
              </a:defRPr>
            </a:pPr>
            <a:r>
              <a:t>LEADER  •  PHONG KHOA</a:t>
            </a:r>
          </a:p>
        </p:txBody>
      </p:sp>
      <p:sp>
        <p:nvSpPr>
          <p:cNvPr id="21" name="TextBox 20"/>
          <p:cNvSpPr txBox="1"/>
          <p:nvPr/>
        </p:nvSpPr>
        <p:spPr>
          <a:xfrm>
            <a:off x="1005840" y="5687568"/>
            <a:ext cx="10058400" cy="320040"/>
          </a:xfrm>
          <a:prstGeom prst="rect">
            <a:avLst/>
          </a:prstGeom>
          <a:noFill/>
        </p:spPr>
        <p:txBody>
          <a:bodyPr wrap="square" lIns="36576" rIns="36576" tIns="18288" bIns="18288" anchor="ctr">
            <a:spAutoFit/>
          </a:bodyPr>
          <a:lstStyle/>
          <a:p>
            <a:pPr algn="l">
              <a:defRPr sz="1600" b="1">
                <a:solidFill>
                  <a:srgbClr val="B9C7DC"/>
                </a:solidFill>
                <a:latin typeface="Aptos Display"/>
              </a:defRPr>
            </a:pPr>
            <a:r>
              <a:t>MEMBERS  •  BẢO NGUYÊN  •  ANH TÀI  •  NGUYỄN HOÀNG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03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1. KHÁI NIỆM GIAO THỨC MẠNG</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1. CONCEPT OF NETWORK PROTOCOLS</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000" b="1">
                <a:solidFill>
                  <a:srgbClr val="F6F9FF"/>
                </a:solidFill>
                <a:latin typeface="Aptos Display"/>
              </a:defRPr>
            </a:pPr>
            <a:r>
              <a:t>Giao thức mạng (Network Protocol) là tập hợp các quy tắc, định dạng và quy trình được chuẩn hóa nhằm điều khiển việc truyền nhận dữ liệu giữa các thiết bị trong mạng máy tính. Nếu không có giao thức, các thiết bị sẽ không thể hiểu được dữ liệu của nhau.</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1800" b="1">
                <a:solidFill>
                  <a:srgbClr val="B9C7DC"/>
                </a:solidFill>
                <a:latin typeface="Aptos Display"/>
              </a:defRPr>
            </a:pPr>
            <a:r>
              <a:t>A network protocol is a set of standardized rules, formats, and procedures that govern the transmission and reception of data between devices on a computer network. Without protocols, devices would be unable to interpret each other's data.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04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CÁC THÀNH PHẦN CƠ BẢN</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CORE COMPONENTS</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300" b="1">
                <a:solidFill>
                  <a:srgbClr val="F6F9FF"/>
                </a:solidFill>
                <a:latin typeface="Aptos Display"/>
              </a:defRPr>
            </a:pPr>
            <a:r>
              <a:t>Cú pháp (Syntax): Định dạng dữ liệu và thứ tự gửi.</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2100" b="1">
                <a:solidFill>
                  <a:srgbClr val="B9C7DC"/>
                </a:solidFill>
                <a:latin typeface="Aptos Display"/>
              </a:defRPr>
            </a:pPr>
            <a:r>
              <a:t>Syntax: Data format and order of sending.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05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CÁC THÀNH PHẦN CƠ BẢN</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CORE COMPONENTS</a:t>
            </a:r>
          </a:p>
        </p:txBody>
      </p:sp>
      <p:sp>
        <p:nvSpPr>
          <p:cNvPr id="11" name="Rounded Rectangle 10"/>
          <p:cNvSpPr/>
          <p:nvPr/>
        </p:nvSpPr>
        <p:spPr>
          <a:xfrm>
            <a:off x="731520" y="1417320"/>
            <a:ext cx="10744200" cy="10972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8595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950976"/>
          </a:xfrm>
          <a:prstGeom prst="rect">
            <a:avLst/>
          </a:prstGeom>
          <a:noFill/>
        </p:spPr>
        <p:txBody>
          <a:bodyPr wrap="square" lIns="36576" rIns="36576" tIns="18288" bIns="18288" anchor="ctr">
            <a:spAutoFit/>
          </a:bodyPr>
          <a:lstStyle/>
          <a:p>
            <a:pPr algn="l">
              <a:defRPr sz="2300" b="1">
                <a:solidFill>
                  <a:srgbClr val="F6F9FF"/>
                </a:solidFill>
                <a:latin typeface="Aptos Display"/>
              </a:defRPr>
            </a:pPr>
            <a:r>
              <a:t>Ngữ nghĩa (Semantics): Ý nghĩa của các bit dữ liệu.</a:t>
            </a:r>
          </a:p>
        </p:txBody>
      </p:sp>
      <p:sp>
        <p:nvSpPr>
          <p:cNvPr id="14" name="Rounded Rectangle 13"/>
          <p:cNvSpPr/>
          <p:nvPr/>
        </p:nvSpPr>
        <p:spPr>
          <a:xfrm>
            <a:off x="731520" y="2697480"/>
            <a:ext cx="10744200" cy="10972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2816352"/>
            <a:ext cx="64008" cy="8595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2770632"/>
            <a:ext cx="10332720" cy="950976"/>
          </a:xfrm>
          <a:prstGeom prst="rect">
            <a:avLst/>
          </a:prstGeom>
          <a:noFill/>
        </p:spPr>
        <p:txBody>
          <a:bodyPr wrap="square" lIns="36576" rIns="36576" tIns="18288" bIns="18288" anchor="ctr">
            <a:spAutoFit/>
          </a:bodyPr>
          <a:lstStyle/>
          <a:p>
            <a:pPr algn="l">
              <a:defRPr sz="2100" b="1">
                <a:solidFill>
                  <a:srgbClr val="B9C7DC"/>
                </a:solidFill>
                <a:latin typeface="Aptos Display"/>
              </a:defRPr>
            </a:pPr>
            <a:r>
              <a:t>Semantics: Meaning of data bits.</a:t>
            </a:r>
          </a:p>
        </p:txBody>
      </p:sp>
      <p:sp>
        <p:nvSpPr>
          <p:cNvPr id="17" name="Rounded Rectangle 16"/>
          <p:cNvSpPr/>
          <p:nvPr/>
        </p:nvSpPr>
        <p:spPr>
          <a:xfrm>
            <a:off x="731520" y="3977639"/>
            <a:ext cx="10744200" cy="91440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31520" y="4096512"/>
            <a:ext cx="64008" cy="676656"/>
          </a:xfrm>
          <a:prstGeom prst="rect">
            <a:avLst/>
          </a:prstGeom>
          <a:solidFill>
            <a:srgbClr val="57DAA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60120" y="4050791"/>
            <a:ext cx="10332720" cy="768096"/>
          </a:xfrm>
          <a:prstGeom prst="rect">
            <a:avLst/>
          </a:prstGeom>
          <a:noFill/>
        </p:spPr>
        <p:txBody>
          <a:bodyPr wrap="square" lIns="36576" rIns="36576" tIns="18288" bIns="18288" anchor="ctr">
            <a:spAutoFit/>
          </a:bodyPr>
          <a:lstStyle/>
          <a:p>
            <a:pPr algn="l">
              <a:defRPr sz="2000" b="1">
                <a:solidFill>
                  <a:srgbClr val="F6F9FF"/>
                </a:solidFill>
                <a:latin typeface="Aptos Display"/>
              </a:defRPr>
            </a:pPr>
            <a:r>
              <a:t>Thời gian (Timing): Tốc độ truyền và kiểm soát luồng.</a:t>
            </a:r>
          </a:p>
        </p:txBody>
      </p:sp>
      <p:sp>
        <p:nvSpPr>
          <p:cNvPr id="20" name="Rounded Rectangle 19"/>
          <p:cNvSpPr/>
          <p:nvPr/>
        </p:nvSpPr>
        <p:spPr>
          <a:xfrm>
            <a:off x="731520" y="5029200"/>
            <a:ext cx="10744200" cy="68580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731520" y="5148072"/>
            <a:ext cx="64008" cy="44805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960120" y="5102352"/>
            <a:ext cx="10332720" cy="448056"/>
          </a:xfrm>
          <a:prstGeom prst="rect">
            <a:avLst/>
          </a:prstGeom>
          <a:noFill/>
        </p:spPr>
        <p:txBody>
          <a:bodyPr wrap="square" lIns="36576" rIns="36576" tIns="18288" bIns="18288" anchor="ctr">
            <a:spAutoFit/>
          </a:bodyPr>
          <a:lstStyle/>
          <a:p>
            <a:pPr algn="l">
              <a:defRPr sz="1700" b="1">
                <a:solidFill>
                  <a:srgbClr val="B9C7DC"/>
                </a:solidFill>
                <a:latin typeface="Aptos Display"/>
              </a:defRPr>
            </a:pPr>
            <a:r>
              <a:t>Timing: Transmission speed and flow control.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06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GIAO THỨC MẠNG — NGÔN NGỮ CHUNG</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NETWORK PROTOCOLS — A COMMON LANGUAGE</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100" b="1">
                <a:solidFill>
                  <a:srgbClr val="F6F9FF"/>
                </a:solidFill>
                <a:latin typeface="Aptos Display"/>
              </a:defRPr>
            </a:pPr>
            <a:r>
              <a:t>Giao thức mạng đóng vai trò như ngôn ngữ chung giúp các hệ thống khác nhau (phần cứng, hệ điều hành) có thể giao tiếp hiệu quả.</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1900" b="1">
                <a:solidFill>
                  <a:srgbClr val="B9C7DC"/>
                </a:solidFill>
                <a:latin typeface="Aptos Display"/>
              </a:defRPr>
            </a:pPr>
            <a:r>
              <a:t>Network protocols act as a common language, allowing diverse systems (hardware, operating systems) to communicate effectively.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07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2. BỘ GIAO THỨC TCP/IP</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2. THE TCP/IP PROTOCOL SUITE</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100" b="1">
                <a:solidFill>
                  <a:srgbClr val="F6F9FF"/>
                </a:solidFill>
                <a:latin typeface="Aptos Display"/>
              </a:defRPr>
            </a:pPr>
            <a:r>
              <a:t>TCP/IP (Transmission Control Protocol/Internet Protocol) là bộ giao thức nền tảng của Internet hiện nay, được tổ chức thành 4 tầng chính:</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1900" b="1">
                <a:solidFill>
                  <a:srgbClr val="B9C7DC"/>
                </a:solidFill>
                <a:latin typeface="Aptos Display"/>
              </a:defRPr>
            </a:pPr>
            <a:r>
              <a:t>TCP/IP is the foundational protocol suite of the modern Internet, organized into four main layers: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08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TẦNG ỨNG DỤNG</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APPLICATION LAYER</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300" b="1">
                <a:solidFill>
                  <a:srgbClr val="F6F9FF"/>
                </a:solidFill>
                <a:latin typeface="Aptos Display"/>
              </a:defRPr>
            </a:pPr>
            <a:r>
              <a:t>Tầng Ứng dụng (Application Layer): HTTP, FTP, SMTP, DNS.</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2100" b="1">
                <a:solidFill>
                  <a:srgbClr val="B9C7DC"/>
                </a:solidFill>
                <a:latin typeface="Aptos Display"/>
              </a:defRPr>
            </a:pPr>
            <a:r>
              <a:t>Application Layer: HTTP, FTP, SMTP, DNS.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09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TẦNG GIAO VẬN</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TRANSPORT LAYER</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200" b="1">
                <a:solidFill>
                  <a:srgbClr val="F6F9FF"/>
                </a:solidFill>
                <a:latin typeface="Aptos Display"/>
              </a:defRPr>
            </a:pPr>
            <a:r>
              <a:t>Tầng Giao vận (Transport Layer): TCP (đảm bảo độ tin cậy) và UDP (tốc độ cao).</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2000" b="1">
                <a:solidFill>
                  <a:srgbClr val="B9C7DC"/>
                </a:solidFill>
                <a:latin typeface="Aptos Display"/>
              </a:defRPr>
            </a:pPr>
            <a:r>
              <a:t>Transport Layer: TCP (ensures reliability) and UDP (high speed).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10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TẦNG MẠNG</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INTERNET LAYER</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300" b="1">
                <a:solidFill>
                  <a:srgbClr val="F6F9FF"/>
                </a:solidFill>
                <a:latin typeface="Aptos Display"/>
              </a:defRPr>
            </a:pPr>
            <a:r>
              <a:t>Tầng Mạng (Internet Layer): IP (định tuyến gói tin).</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2100" b="1">
                <a:solidFill>
                  <a:srgbClr val="B9C7DC"/>
                </a:solidFill>
                <a:latin typeface="Aptos Display"/>
              </a:defRPr>
            </a:pPr>
            <a:r>
              <a:t>Internet Layer: IP (packet routing).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11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TẦNG TRUY CẬP MẠNG</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NETWORK ACCESS LAYER</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200" b="1">
                <a:solidFill>
                  <a:srgbClr val="F6F9FF"/>
                </a:solidFill>
                <a:latin typeface="Aptos Display"/>
              </a:defRPr>
            </a:pPr>
            <a:r>
              <a:t>Tầng Truy cập mạng (Network Access Layer): Kết nối vật lý (Ethernet, Wi-Fi).</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2000" b="1">
                <a:solidFill>
                  <a:srgbClr val="B9C7DC"/>
                </a:solidFill>
                <a:latin typeface="Aptos Display"/>
              </a:defRPr>
            </a:pPr>
            <a:r>
              <a:t>Network Access Layer: Physical connection (Ethernet, Wi-Fi).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12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3. CÁC GIAO THỨC ỨNG DỤNG PHỔ BIẾN</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3. COMMON APPLICATION PROTOCOLS</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000" b="1">
                <a:solidFill>
                  <a:srgbClr val="F6F9FF"/>
                </a:solidFill>
                <a:latin typeface="Aptos Display"/>
              </a:defRPr>
            </a:pPr>
            <a:r>
              <a:t>Dưới đây là một số giao thức quan trọng thường dùng trong các ứng dụng Tin học:</a:t>
            </a:r>
            <a:br/>
            <a:br/>
            <a:r>
              <a:t>HTTP/HTTPS: Giao thức truyền tải siêu văn bản, dùng để truy cập web.</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1800" b="1">
                <a:solidFill>
                  <a:srgbClr val="B9C7DC"/>
                </a:solidFill>
                <a:latin typeface="Aptos Display"/>
              </a:defRPr>
            </a:pPr>
            <a:r>
              <a:t>Below are some critical protocols commonly used in computer science applications:</a:t>
            </a:r>
            <a:br/>
            <a:br/>
            <a:r>
              <a:t>HTTP/HTTPS: Hypertext Transfer Protocol, used for web access.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13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GIAO THỨC FTP</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FTP PROTOCOL</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200" b="1">
                <a:solidFill>
                  <a:srgbClr val="F6F9FF"/>
                </a:solidFill>
                <a:latin typeface="Aptos Display"/>
              </a:defRPr>
            </a:pPr>
            <a:r>
              <a:t>FTP (File Transfer Protocol): Dùng để truyền tải tệp tin giữa máy khách và máy chủ.</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2000" b="1">
                <a:solidFill>
                  <a:srgbClr val="B9C7DC"/>
                </a:solidFill>
                <a:latin typeface="Aptos Display"/>
              </a:defRPr>
            </a:pPr>
            <a:r>
              <a:t>FTP (File Transfer Protocol): Used for file transfer between client and server.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14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GIAO THỨC SMTP</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SMTP PROTOCOL</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200" b="1">
                <a:solidFill>
                  <a:srgbClr val="F6F9FF"/>
                </a:solidFill>
                <a:latin typeface="Aptos Display"/>
              </a:defRPr>
            </a:pPr>
            <a:r>
              <a:t>SMTP (Simple Mail Transfer Protocol): Dùng để gửi thư điện tử.</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2000" b="1">
                <a:solidFill>
                  <a:srgbClr val="B9C7DC"/>
                </a:solidFill>
                <a:latin typeface="Aptos Display"/>
              </a:defRPr>
            </a:pPr>
            <a:r>
              <a:t>SMTP (Simple Mail Transfer Protocol): Used for sending electronic mail.</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8132B"/>
        </a:solidFill>
        <a:effectLst/>
      </p:bgPr>
    </p:bg>
    <p:spTree>
      <p:nvGrpSpPr>
        <p:cNvPr id="1" name=""/>
        <p:cNvGrpSpPr/>
        <p:nvPr/>
      </p:nvGrpSpPr>
      <p:grpSpPr/>
      <p:sp>
        <p:nvSpPr>
          <p:cNvPr id="2" name="Rectangle 1"/>
          <p:cNvSpPr/>
          <p:nvPr/>
        </p:nvSpPr>
        <p:spPr>
          <a:xfrm>
            <a:off x="0" y="0"/>
            <a:ext cx="12191695" cy="91440"/>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0424160" y="411480"/>
            <a:ext cx="9144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424160" y="576072"/>
            <a:ext cx="13716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0424160" y="740664"/>
            <a:ext cx="685800" cy="22860"/>
          </a:xfrm>
          <a:prstGeom prst="rect">
            <a:avLst/>
          </a:prstGeom>
          <a:solidFill>
            <a:srgbClr val="447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6446520"/>
            <a:ext cx="11064240" cy="16459"/>
          </a:xfrm>
          <a:prstGeom prst="rect">
            <a:avLst/>
          </a:prstGeom>
          <a:solidFill>
            <a:srgbClr val="2B44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6492240"/>
            <a:ext cx="8686800" cy="182880"/>
          </a:xfrm>
          <a:prstGeom prst="rect">
            <a:avLst/>
          </a:prstGeom>
          <a:noFill/>
        </p:spPr>
        <p:txBody>
          <a:bodyPr wrap="none">
            <a:spAutoFit/>
          </a:bodyPr>
          <a:lstStyle/>
          <a:p>
            <a:pPr>
              <a:defRPr sz="900">
                <a:solidFill>
                  <a:srgbClr val="B9C7DC"/>
                </a:solidFill>
                <a:latin typeface="Aptos"/>
              </a:defRPr>
            </a:pPr>
            <a:r>
              <a:t>BÀI 4: GIAO THỨC MẠNG  •  NETWORK PROTOCOLS</a:t>
            </a:r>
          </a:p>
        </p:txBody>
      </p:sp>
      <p:sp>
        <p:nvSpPr>
          <p:cNvPr id="8" name="TextBox 7"/>
          <p:cNvSpPr txBox="1"/>
          <p:nvPr/>
        </p:nvSpPr>
        <p:spPr>
          <a:xfrm>
            <a:off x="10698480" y="6492240"/>
            <a:ext cx="777240" cy="182880"/>
          </a:xfrm>
          <a:prstGeom prst="rect">
            <a:avLst/>
          </a:prstGeom>
          <a:noFill/>
        </p:spPr>
        <p:txBody>
          <a:bodyPr wrap="none">
            <a:spAutoFit/>
          </a:bodyPr>
          <a:lstStyle/>
          <a:p>
            <a:pPr algn="r">
              <a:defRPr sz="900" b="1">
                <a:solidFill>
                  <a:srgbClr val="36D7E8"/>
                </a:solidFill>
                <a:latin typeface="Aptos"/>
              </a:defRPr>
            </a:pPr>
            <a:r>
              <a:t>15 / 15</a:t>
            </a:r>
          </a:p>
        </p:txBody>
      </p:sp>
      <p:sp>
        <p:nvSpPr>
          <p:cNvPr id="9" name="TextBox 8"/>
          <p:cNvSpPr txBox="1"/>
          <p:nvPr/>
        </p:nvSpPr>
        <p:spPr>
          <a:xfrm>
            <a:off x="640080" y="320040"/>
            <a:ext cx="10424160" cy="438912"/>
          </a:xfrm>
          <a:prstGeom prst="rect">
            <a:avLst/>
          </a:prstGeom>
          <a:noFill/>
        </p:spPr>
        <p:txBody>
          <a:bodyPr wrap="square" lIns="36576" rIns="36576" tIns="18288" bIns="18288" anchor="ctr">
            <a:spAutoFit/>
          </a:bodyPr>
          <a:lstStyle/>
          <a:p>
            <a:pPr algn="l">
              <a:defRPr sz="2700" b="1">
                <a:solidFill>
                  <a:srgbClr val="36D7E8"/>
                </a:solidFill>
                <a:latin typeface="Aptos Display"/>
              </a:defRPr>
            </a:pPr>
            <a:r>
              <a:t>4. VÍ DỤ VỀ QUÁ TRÌNH ĐÓNG GÓI DỮ LIỆU</a:t>
            </a:r>
          </a:p>
        </p:txBody>
      </p:sp>
      <p:sp>
        <p:nvSpPr>
          <p:cNvPr id="10" name="TextBox 9"/>
          <p:cNvSpPr txBox="1"/>
          <p:nvPr/>
        </p:nvSpPr>
        <p:spPr>
          <a:xfrm>
            <a:off x="658368" y="768096"/>
            <a:ext cx="10424160" cy="365760"/>
          </a:xfrm>
          <a:prstGeom prst="rect">
            <a:avLst/>
          </a:prstGeom>
          <a:noFill/>
        </p:spPr>
        <p:txBody>
          <a:bodyPr wrap="square" lIns="36576" rIns="36576" tIns="18288" bIns="18288" anchor="ctr">
            <a:spAutoFit/>
          </a:bodyPr>
          <a:lstStyle/>
          <a:p>
            <a:pPr algn="l">
              <a:defRPr sz="1900" b="1">
                <a:solidFill>
                  <a:srgbClr val="F6F9FF"/>
                </a:solidFill>
                <a:latin typeface="Aptos Display"/>
              </a:defRPr>
            </a:pPr>
            <a:r>
              <a:t>4. EXAMPLE OF DATA ENCAPSULATION</a:t>
            </a:r>
          </a:p>
        </p:txBody>
      </p:sp>
      <p:sp>
        <p:nvSpPr>
          <p:cNvPr id="11" name="Rounded Rectangle 10"/>
          <p:cNvSpPr/>
          <p:nvPr/>
        </p:nvSpPr>
        <p:spPr>
          <a:xfrm>
            <a:off x="731520" y="1417320"/>
            <a:ext cx="10744200" cy="2011680"/>
          </a:xfrm>
          <a:prstGeom prst="roundRect">
            <a:avLst/>
          </a:prstGeom>
          <a:solidFill>
            <a:srgbClr val="122546"/>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1536192"/>
            <a:ext cx="64008" cy="1773936"/>
          </a:xfrm>
          <a:prstGeom prst="rect">
            <a:avLst/>
          </a:prstGeom>
          <a:solidFill>
            <a:srgbClr val="36D7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60120" y="1490472"/>
            <a:ext cx="10332720" cy="1865376"/>
          </a:xfrm>
          <a:prstGeom prst="rect">
            <a:avLst/>
          </a:prstGeom>
          <a:noFill/>
        </p:spPr>
        <p:txBody>
          <a:bodyPr wrap="square" lIns="36576" rIns="36576" tIns="18288" bIns="18288" anchor="ctr">
            <a:spAutoFit/>
          </a:bodyPr>
          <a:lstStyle/>
          <a:p>
            <a:pPr algn="l">
              <a:defRPr sz="2100" b="1">
                <a:solidFill>
                  <a:srgbClr val="F6F9FF"/>
                </a:solidFill>
                <a:latin typeface="Aptos Display"/>
              </a:defRPr>
            </a:pPr>
            <a:r>
              <a:t>Quá trình này gọi là đóng gói (Encapsulation), nơi dữ liệu được bao bọc bởi các thông tin điều khiển ở mỗi tầng.</a:t>
            </a:r>
          </a:p>
        </p:txBody>
      </p:sp>
      <p:sp>
        <p:nvSpPr>
          <p:cNvPr id="14" name="Rounded Rectangle 13"/>
          <p:cNvSpPr/>
          <p:nvPr/>
        </p:nvSpPr>
        <p:spPr>
          <a:xfrm>
            <a:off x="731520" y="3703320"/>
            <a:ext cx="10744200" cy="2011680"/>
          </a:xfrm>
          <a:prstGeom prst="roundRect">
            <a:avLst/>
          </a:prstGeom>
          <a:solidFill>
            <a:srgbClr val="0D1F3A"/>
          </a:solidFill>
          <a:ln>
            <a:solidFill>
              <a:srgbClr val="2B4B7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31520" y="3822191"/>
            <a:ext cx="64008" cy="1773936"/>
          </a:xfrm>
          <a:prstGeom prst="rect">
            <a:avLst/>
          </a:prstGeom>
          <a:solidFill>
            <a:srgbClr val="FFC0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60120" y="3776472"/>
            <a:ext cx="10332720" cy="1865376"/>
          </a:xfrm>
          <a:prstGeom prst="rect">
            <a:avLst/>
          </a:prstGeom>
          <a:noFill/>
        </p:spPr>
        <p:txBody>
          <a:bodyPr wrap="square" lIns="36576" rIns="36576" tIns="18288" bIns="18288" anchor="ctr">
            <a:spAutoFit/>
          </a:bodyPr>
          <a:lstStyle/>
          <a:p>
            <a:pPr algn="l">
              <a:defRPr sz="1900" b="1">
                <a:solidFill>
                  <a:srgbClr val="B9C7DC"/>
                </a:solidFill>
                <a:latin typeface="Aptos Display"/>
              </a:defRPr>
            </a:pPr>
            <a:r>
              <a:t>This process is called encapsulation, where data is wrapped with control information at each layer.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